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72" r:id="rId3"/>
    <p:sldId id="285" r:id="rId4"/>
    <p:sldId id="286" r:id="rId5"/>
    <p:sldId id="287" r:id="rId6"/>
    <p:sldId id="290" r:id="rId7"/>
    <p:sldId id="291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6305" autoAdjust="0"/>
  </p:normalViewPr>
  <p:slideViewPr>
    <p:cSldViewPr>
      <p:cViewPr varScale="1">
        <p:scale>
          <a:sx n="66" d="100"/>
          <a:sy n="66" d="100"/>
        </p:scale>
        <p:origin x="792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History of Open Source Software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Ritu</a:t>
            </a:r>
            <a:r>
              <a:rPr lang="en-US" dirty="0" smtClean="0"/>
              <a:t> Arora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Assistant Professor (Off-Campus</a:t>
            </a:r>
            <a:r>
              <a:rPr lang="en-IN" dirty="0" smtClean="0"/>
              <a:t>)</a:t>
            </a:r>
            <a:endParaRPr lang="en-IN" dirty="0"/>
          </a:p>
          <a:p>
            <a:r>
              <a:rPr lang="en-IN" dirty="0"/>
              <a:t> Department of Computer Science &amp; Information Systems</a:t>
            </a:r>
          </a:p>
          <a:p>
            <a:r>
              <a:rPr lang="en-IN" dirty="0"/>
              <a:t> BITS, </a:t>
            </a:r>
            <a:r>
              <a:rPr lang="en-IN" dirty="0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History of Open </a:t>
            </a:r>
            <a:r>
              <a:rPr lang="en-IN" dirty="0"/>
              <a:t>Source </a:t>
            </a:r>
            <a:r>
              <a:rPr lang="en-IN" dirty="0" smtClean="0"/>
              <a:t>Software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dirty="0"/>
              <a:t>In the beginning, in 1960s, all software was free</a:t>
            </a:r>
          </a:p>
          <a:p>
            <a:pPr>
              <a:lnSpc>
                <a:spcPct val="150000"/>
              </a:lnSpc>
            </a:pPr>
            <a:r>
              <a:rPr lang="en-IN" dirty="0"/>
              <a:t>computer companies sold computer hardware; these machines came bundled with the software which was provided free of cost. </a:t>
            </a:r>
          </a:p>
          <a:p>
            <a:pPr>
              <a:lnSpc>
                <a:spcPct val="150000"/>
              </a:lnSpc>
            </a:pPr>
            <a:r>
              <a:rPr lang="en-IN" dirty="0"/>
              <a:t>Software was not seen as a product. It was freely shared with the users</a:t>
            </a:r>
          </a:p>
          <a:p>
            <a:pPr>
              <a:lnSpc>
                <a:spcPct val="150000"/>
              </a:lnSpc>
            </a:pPr>
            <a:r>
              <a:rPr lang="en-IN" dirty="0"/>
              <a:t>Software was written in a programming language and it could be easily improved and modified.</a:t>
            </a:r>
          </a:p>
          <a:p>
            <a:pPr>
              <a:lnSpc>
                <a:spcPct val="150000"/>
              </a:lnSpc>
            </a:pPr>
            <a:r>
              <a:rPr lang="en-IN" dirty="0"/>
              <a:t>This was beneficial to the manufacturers since people were able to write / modify software, that made their machines more </a:t>
            </a:r>
            <a:r>
              <a:rPr lang="en-IN" dirty="0" smtClean="0"/>
              <a:t>useful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4191000" y="6005513"/>
            <a:ext cx="7632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000" dirty="0"/>
              <a:t>Adapted </a:t>
            </a:r>
            <a:r>
              <a:rPr lang="en-IN" sz="1000" dirty="0" smtClean="0"/>
              <a:t>from: http</a:t>
            </a:r>
            <a:r>
              <a:rPr lang="en-IN" sz="1000" dirty="0"/>
              <a:t>://</a:t>
            </a:r>
            <a:r>
              <a:rPr lang="en-IN" sz="1000" dirty="0" smtClean="0"/>
              <a:t>eu.conecta.it/paper/brief_history_open_source.html</a:t>
            </a:r>
            <a:endParaRPr lang="en-IN" sz="1000" dirty="0"/>
          </a:p>
          <a:p>
            <a:pPr algn="r"/>
            <a:endParaRPr lang="en-IN" sz="1000" dirty="0"/>
          </a:p>
        </p:txBody>
      </p:sp>
    </p:spTree>
    <p:extLst>
      <p:ext uri="{BB962C8B-B14F-4D97-AF65-F5344CB8AC3E}">
        <p14:creationId xmlns:p14="http://schemas.microsoft.com/office/powerpoint/2010/main" val="298754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History of Open </a:t>
            </a:r>
            <a:r>
              <a:rPr lang="en-IN" dirty="0"/>
              <a:t>Source </a:t>
            </a:r>
            <a:r>
              <a:rPr lang="en-IN" dirty="0" smtClean="0"/>
              <a:t>Software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9623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Later, in the early 1970’s, with the emergence of operating systems and compilers, proprietary software started to dominate the software landscape</a:t>
            </a:r>
          </a:p>
          <a:p>
            <a:pPr lvl="1"/>
            <a:r>
              <a:rPr lang="en-IN" dirty="0"/>
              <a:t>Manufacturers no longer bundled source code with the hardware; software had to be bought separately.</a:t>
            </a:r>
          </a:p>
          <a:p>
            <a:pPr lvl="1"/>
            <a:r>
              <a:rPr lang="en-IN" dirty="0"/>
              <a:t>Companies realized that most users couldn’t or didn’t want to “fix” their own software and</a:t>
            </a:r>
          </a:p>
          <a:p>
            <a:pPr lvl="1"/>
            <a:r>
              <a:rPr lang="en-IN" dirty="0"/>
              <a:t>There was money to be made in leasing or licensing software.</a:t>
            </a:r>
          </a:p>
          <a:p>
            <a:pPr lvl="1"/>
            <a:r>
              <a:rPr lang="en-IN" dirty="0"/>
              <a:t>Legal restrictions were associated with software through copyrights, trademarks, and leasing contracts.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4191000" y="6005513"/>
            <a:ext cx="76328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000" dirty="0"/>
              <a:t>Adapted from http://eu.conecta.it/paper/brief_history_open_source.html</a:t>
            </a:r>
          </a:p>
        </p:txBody>
      </p:sp>
    </p:spTree>
    <p:extLst>
      <p:ext uri="{BB962C8B-B14F-4D97-AF65-F5344CB8AC3E}">
        <p14:creationId xmlns:p14="http://schemas.microsoft.com/office/powerpoint/2010/main" val="3596089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History of Open </a:t>
            </a:r>
            <a:r>
              <a:rPr lang="en-IN" dirty="0"/>
              <a:t>Source </a:t>
            </a:r>
            <a:r>
              <a:rPr lang="en-IN" dirty="0" smtClean="0"/>
              <a:t>Software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In late </a:t>
            </a:r>
            <a:r>
              <a:rPr lang="en-IN" dirty="0" smtClean="0"/>
              <a:t>1970 -80s</a:t>
            </a:r>
            <a:r>
              <a:rPr lang="en-IN" dirty="0"/>
              <a:t>, two </a:t>
            </a:r>
            <a:r>
              <a:rPr lang="en-IN" dirty="0" smtClean="0"/>
              <a:t>groups</a:t>
            </a:r>
            <a:r>
              <a:rPr lang="en-IN" dirty="0"/>
              <a:t>, both in United States, started with what later came to be known as the </a:t>
            </a:r>
            <a:r>
              <a:rPr lang="en-IN" dirty="0">
                <a:solidFill>
                  <a:srgbClr val="C00000"/>
                </a:solidFill>
              </a:rPr>
              <a:t>Open Source Software movement</a:t>
            </a:r>
            <a:r>
              <a:rPr lang="en-IN" dirty="0"/>
              <a:t>.</a:t>
            </a:r>
          </a:p>
          <a:p>
            <a:pPr>
              <a:lnSpc>
                <a:spcPct val="150000"/>
              </a:lnSpc>
            </a:pPr>
            <a:r>
              <a:rPr lang="en-IN" altLang="en-US" dirty="0"/>
              <a:t>In 1984, </a:t>
            </a:r>
            <a:r>
              <a:rPr lang="en-IN" dirty="0">
                <a:solidFill>
                  <a:srgbClr val="C00000"/>
                </a:solidFill>
              </a:rPr>
              <a:t>in the East </a:t>
            </a:r>
            <a:r>
              <a:rPr lang="en-IN" dirty="0" smtClean="0">
                <a:solidFill>
                  <a:srgbClr val="C00000"/>
                </a:solidFill>
              </a:rPr>
              <a:t>Coast, </a:t>
            </a:r>
            <a:r>
              <a:rPr lang="en-IN" dirty="0" smtClean="0"/>
              <a:t>Richard</a:t>
            </a:r>
            <a:r>
              <a:rPr lang="en-IN" altLang="en-US" dirty="0" smtClean="0"/>
              <a:t> </a:t>
            </a:r>
            <a:r>
              <a:rPr lang="en-IN" dirty="0"/>
              <a:t>Stallman (who formerly worked as a programmer at the MIT AI Lab</a:t>
            </a:r>
            <a:r>
              <a:rPr lang="en-IN" dirty="0" smtClean="0"/>
              <a:t>) launched the </a:t>
            </a:r>
            <a:r>
              <a:rPr lang="en-IN" dirty="0"/>
              <a:t>GNU </a:t>
            </a:r>
            <a:r>
              <a:rPr lang="en-IN" dirty="0" smtClean="0"/>
              <a:t>Project, which aimed at </a:t>
            </a:r>
            <a:r>
              <a:rPr lang="en-IN" dirty="0"/>
              <a:t>developing a free operating </a:t>
            </a:r>
            <a:r>
              <a:rPr lang="en-IN" dirty="0" smtClean="0"/>
              <a:t>system.</a:t>
            </a:r>
          </a:p>
          <a:p>
            <a:pPr lvl="1">
              <a:lnSpc>
                <a:spcPct val="150000"/>
              </a:lnSpc>
            </a:pPr>
            <a:r>
              <a:rPr lang="en-IN" altLang="en-US" dirty="0" smtClean="0"/>
              <a:t>EMACS </a:t>
            </a:r>
            <a:r>
              <a:rPr lang="en-IN" altLang="en-US" dirty="0"/>
              <a:t>editor was also created as a part of this project and is </a:t>
            </a:r>
            <a:r>
              <a:rPr lang="en-IN" altLang="en-US" dirty="0" smtClean="0"/>
              <a:t>a powerful </a:t>
            </a:r>
            <a:r>
              <a:rPr lang="en-IN" altLang="en-US" dirty="0"/>
              <a:t>text editor.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 smtClean="0"/>
              <a:t>Later, in 1985</a:t>
            </a:r>
            <a:r>
              <a:rPr lang="en-IN" dirty="0"/>
              <a:t>, </a:t>
            </a:r>
            <a:r>
              <a:rPr lang="en-IN" dirty="0" smtClean="0"/>
              <a:t>he created </a:t>
            </a:r>
            <a:r>
              <a:rPr lang="en-IN" dirty="0"/>
              <a:t>the Free Software Foundation </a:t>
            </a:r>
            <a:r>
              <a:rPr lang="en-IN" dirty="0" smtClean="0"/>
              <a:t>- a </a:t>
            </a:r>
            <a:r>
              <a:rPr lang="en-IN" dirty="0"/>
              <a:t>non-profit </a:t>
            </a:r>
            <a:r>
              <a:rPr lang="en-IN" dirty="0" smtClean="0"/>
              <a:t>organization – with the aim to eliminate </a:t>
            </a:r>
            <a:r>
              <a:rPr lang="en-IN" dirty="0"/>
              <a:t>restrictions on redistribution, copying, and modification of software</a:t>
            </a:r>
            <a:r>
              <a:rPr lang="en-IN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Later, in 1987</a:t>
            </a:r>
            <a:r>
              <a:rPr lang="en-IN" dirty="0"/>
              <a:t>, </a:t>
            </a:r>
            <a:r>
              <a:rPr lang="en-IN" dirty="0" smtClean="0"/>
              <a:t>he created </a:t>
            </a:r>
            <a:r>
              <a:rPr lang="en-IN" dirty="0"/>
              <a:t>the GNU C Compiler (GCC</a:t>
            </a:r>
            <a:r>
              <a:rPr lang="en-IN" dirty="0" smtClean="0"/>
              <a:t>), </a:t>
            </a:r>
            <a:r>
              <a:rPr lang="en-IN" dirty="0"/>
              <a:t>an open source compiler, </a:t>
            </a:r>
            <a:r>
              <a:rPr lang="en-IN" dirty="0" smtClean="0"/>
              <a:t>in order to </a:t>
            </a:r>
            <a:r>
              <a:rPr lang="en-IN" dirty="0"/>
              <a:t>encourage </a:t>
            </a:r>
            <a:r>
              <a:rPr lang="en-IN" dirty="0" smtClean="0"/>
              <a:t>open </a:t>
            </a:r>
            <a:r>
              <a:rPr lang="en-IN" dirty="0"/>
              <a:t>source code contributions</a:t>
            </a:r>
            <a:r>
              <a:rPr lang="en-IN" dirty="0" smtClean="0"/>
              <a:t>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4191000" y="6005513"/>
            <a:ext cx="7632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000" dirty="0"/>
              <a:t>Adapted from http://eu.conecta.it/paper/brief_history_open_source.html</a:t>
            </a:r>
          </a:p>
          <a:p>
            <a:pPr algn="r"/>
            <a:endParaRPr lang="en-IN" sz="1000" dirty="0"/>
          </a:p>
        </p:txBody>
      </p:sp>
    </p:spTree>
    <p:extLst>
      <p:ext uri="{BB962C8B-B14F-4D97-AF65-F5344CB8AC3E}">
        <p14:creationId xmlns:p14="http://schemas.microsoft.com/office/powerpoint/2010/main" val="2997071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History of Open </a:t>
            </a:r>
            <a:r>
              <a:rPr lang="en-IN" dirty="0"/>
              <a:t>Source </a:t>
            </a:r>
            <a:r>
              <a:rPr lang="en-IN" dirty="0" smtClean="0"/>
              <a:t>Software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FSF also proposed the GPL or the GNU General Public License 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This license was designed to ensure that the software produced by GNU remain free, 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and to encourage production of more free software</a:t>
            </a:r>
          </a:p>
          <a:p>
            <a:pPr>
              <a:lnSpc>
                <a:spcPct val="150000"/>
              </a:lnSpc>
            </a:pPr>
            <a:endParaRPr lang="en-IN" dirty="0" smtClean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IN" dirty="0" smtClean="0">
                <a:solidFill>
                  <a:srgbClr val="C00000"/>
                </a:solidFill>
              </a:rPr>
              <a:t>In </a:t>
            </a:r>
            <a:r>
              <a:rPr lang="en-IN" dirty="0">
                <a:solidFill>
                  <a:srgbClr val="C00000"/>
                </a:solidFill>
              </a:rPr>
              <a:t>the West coast</a:t>
            </a:r>
            <a:r>
              <a:rPr lang="en-IN" dirty="0"/>
              <a:t>, the Computer Science Research Group (CSRG) </a:t>
            </a:r>
            <a:r>
              <a:rPr lang="en-IN" dirty="0" smtClean="0"/>
              <a:t>at the </a:t>
            </a:r>
            <a:r>
              <a:rPr lang="en-IN" dirty="0"/>
              <a:t>University of California (</a:t>
            </a:r>
            <a:r>
              <a:rPr lang="en-IN" dirty="0" smtClean="0"/>
              <a:t>Berkeley) started to work on improvising </a:t>
            </a:r>
            <a:r>
              <a:rPr lang="en-IN" dirty="0"/>
              <a:t>the Unix </a:t>
            </a:r>
            <a:r>
              <a:rPr lang="en-IN" dirty="0" smtClean="0"/>
              <a:t>system or </a:t>
            </a:r>
            <a:r>
              <a:rPr lang="en-IN" dirty="0"/>
              <a:t>the “BSD </a:t>
            </a:r>
            <a:r>
              <a:rPr lang="en-IN" dirty="0" smtClean="0"/>
              <a:t>Unix.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With </a:t>
            </a:r>
            <a:r>
              <a:rPr lang="en-IN" dirty="0"/>
              <a:t>the advent </a:t>
            </a:r>
            <a:r>
              <a:rPr lang="en-IN" dirty="0" smtClean="0"/>
              <a:t>of </a:t>
            </a:r>
            <a:r>
              <a:rPr lang="en-IN" dirty="0"/>
              <a:t>Internet user group – known as </a:t>
            </a:r>
            <a:r>
              <a:rPr lang="en-IN" dirty="0" smtClean="0"/>
              <a:t>Usenet - several communities </a:t>
            </a:r>
            <a:r>
              <a:rPr lang="en-IN" dirty="0"/>
              <a:t>started to collaborate and contribute to each other’s </a:t>
            </a:r>
            <a:r>
              <a:rPr lang="en-IN" dirty="0" smtClean="0"/>
              <a:t>work……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/>
              <a:t>The </a:t>
            </a:r>
            <a:r>
              <a:rPr lang="en-IN" dirty="0">
                <a:solidFill>
                  <a:srgbClr val="C00000"/>
                </a:solidFill>
              </a:rPr>
              <a:t>Open Source Software Movement </a:t>
            </a:r>
            <a:r>
              <a:rPr lang="en-IN" dirty="0"/>
              <a:t>had started…..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4191000" y="6005513"/>
            <a:ext cx="7632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000" dirty="0"/>
              <a:t>Adapted from http://eu.conecta.it/paper/brief_history_open_source.html</a:t>
            </a:r>
          </a:p>
          <a:p>
            <a:pPr algn="r"/>
            <a:endParaRPr lang="en-IN" sz="1000" dirty="0"/>
          </a:p>
        </p:txBody>
      </p:sp>
    </p:spTree>
    <p:extLst>
      <p:ext uri="{BB962C8B-B14F-4D97-AF65-F5344CB8AC3E}">
        <p14:creationId xmlns:p14="http://schemas.microsoft.com/office/powerpoint/2010/main" val="835981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History of Open </a:t>
            </a:r>
            <a:r>
              <a:rPr lang="en-IN" dirty="0"/>
              <a:t>Source </a:t>
            </a:r>
            <a:r>
              <a:rPr lang="en-IN" dirty="0" smtClean="0"/>
              <a:t>Software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9623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altLang="en-US" dirty="0"/>
              <a:t>In 1991, Linus Torvalds </a:t>
            </a:r>
            <a:r>
              <a:rPr lang="en-IN" altLang="en-US" dirty="0" smtClean="0"/>
              <a:t>(a </a:t>
            </a:r>
            <a:r>
              <a:rPr lang="en-IN" altLang="en-US" dirty="0"/>
              <a:t>student at the University of Helsinki in </a:t>
            </a:r>
            <a:r>
              <a:rPr lang="en-IN" altLang="en-US" dirty="0" smtClean="0"/>
              <a:t>Finland), </a:t>
            </a:r>
            <a:r>
              <a:rPr lang="en-IN" altLang="en-US" dirty="0"/>
              <a:t>created the Linux® </a:t>
            </a:r>
            <a:r>
              <a:rPr lang="en-IN" altLang="en-US" dirty="0" smtClean="0"/>
              <a:t>kernel</a:t>
            </a:r>
          </a:p>
          <a:p>
            <a:pPr lvl="1">
              <a:lnSpc>
                <a:spcPct val="150000"/>
              </a:lnSpc>
            </a:pPr>
            <a:r>
              <a:rPr lang="en-IN" altLang="en-US" dirty="0" smtClean="0"/>
              <a:t>This was made possible with </a:t>
            </a:r>
            <a:r>
              <a:rPr lang="en-IN" altLang="en-US" dirty="0"/>
              <a:t>the help of several volunteer </a:t>
            </a:r>
            <a:r>
              <a:rPr lang="en-IN" altLang="en-US" dirty="0" smtClean="0"/>
              <a:t>students through </a:t>
            </a:r>
            <a:r>
              <a:rPr lang="en-IN" altLang="en-US" dirty="0"/>
              <a:t>Usenet.</a:t>
            </a:r>
          </a:p>
          <a:p>
            <a:pPr>
              <a:lnSpc>
                <a:spcPct val="150000"/>
              </a:lnSpc>
            </a:pPr>
            <a:r>
              <a:rPr lang="en-IN" altLang="en-US" dirty="0"/>
              <a:t>Eventually, the kernel grew </a:t>
            </a:r>
            <a:r>
              <a:rPr lang="en-IN" altLang="en-US" dirty="0" smtClean="0"/>
              <a:t>with </a:t>
            </a:r>
            <a:r>
              <a:rPr lang="en-IN" altLang="en-US" dirty="0"/>
              <a:t>the </a:t>
            </a:r>
            <a:r>
              <a:rPr lang="en-IN" altLang="en-US" dirty="0" smtClean="0"/>
              <a:t>help of several </a:t>
            </a:r>
            <a:r>
              <a:rPr lang="en-IN" altLang="en-US" dirty="0"/>
              <a:t>of developers around the </a:t>
            </a:r>
            <a:r>
              <a:rPr lang="en-IN" altLang="en-US" dirty="0" smtClean="0"/>
              <a:t>world, and emerged into an </a:t>
            </a:r>
            <a:r>
              <a:rPr lang="en-IN" altLang="en-US" dirty="0"/>
              <a:t>open source software. </a:t>
            </a:r>
          </a:p>
          <a:p>
            <a:pPr>
              <a:lnSpc>
                <a:spcPct val="150000"/>
              </a:lnSpc>
            </a:pPr>
            <a:r>
              <a:rPr lang="en-IN" altLang="en-US" dirty="0"/>
              <a:t>Few years </a:t>
            </a:r>
            <a:r>
              <a:rPr lang="en-IN" altLang="en-US" dirty="0" smtClean="0"/>
              <a:t>later, this was released as a complete </a:t>
            </a:r>
            <a:r>
              <a:rPr lang="en-IN" altLang="en-US" dirty="0"/>
              <a:t>open source operating </a:t>
            </a:r>
            <a:r>
              <a:rPr lang="en-IN" altLang="en-US" dirty="0" smtClean="0"/>
              <a:t>system called the GNU/Linux</a:t>
            </a:r>
            <a:r>
              <a:rPr lang="en-IN" altLang="en-US" dirty="0"/>
              <a:t>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8081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History of Open </a:t>
            </a:r>
            <a:r>
              <a:rPr lang="en-IN" dirty="0"/>
              <a:t>Source </a:t>
            </a:r>
            <a:r>
              <a:rPr lang="en-IN" dirty="0" smtClean="0"/>
              <a:t>Software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9623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altLang="en-US" dirty="0" smtClean="0"/>
              <a:t>It was in 1994, when the first open source web server was launched – named Apache HTTP server</a:t>
            </a:r>
          </a:p>
          <a:p>
            <a:pPr>
              <a:lnSpc>
                <a:spcPct val="150000"/>
              </a:lnSpc>
            </a:pPr>
            <a:r>
              <a:rPr lang="en-IN" altLang="en-US" dirty="0" smtClean="0"/>
              <a:t>It was </a:t>
            </a:r>
            <a:r>
              <a:rPr lang="en-IN" altLang="en-US" dirty="0"/>
              <a:t>developed by Robert McCool </a:t>
            </a:r>
            <a:endParaRPr lang="en-IN" altLang="en-US" dirty="0" smtClean="0"/>
          </a:p>
          <a:p>
            <a:pPr>
              <a:lnSpc>
                <a:spcPct val="150000"/>
              </a:lnSpc>
            </a:pPr>
            <a:r>
              <a:rPr lang="en-IN" altLang="en-US" dirty="0" smtClean="0"/>
              <a:t>This proved to be an important event in the history of </a:t>
            </a:r>
            <a:r>
              <a:rPr lang="en-IN" altLang="en-US" dirty="0"/>
              <a:t>open source </a:t>
            </a:r>
            <a:r>
              <a:rPr lang="en-IN" altLang="en-US" dirty="0" smtClean="0"/>
              <a:t>movement, since this web server played a significant role </a:t>
            </a:r>
            <a:r>
              <a:rPr lang="en-IN" altLang="en-US" dirty="0"/>
              <a:t>in the development of the World Wide Web </a:t>
            </a:r>
          </a:p>
          <a:p>
            <a:pPr>
              <a:lnSpc>
                <a:spcPct val="150000"/>
              </a:lnSpc>
            </a:pPr>
            <a:r>
              <a:rPr lang="en-IN" altLang="en-US" dirty="0" smtClean="0"/>
              <a:t>It </a:t>
            </a:r>
            <a:r>
              <a:rPr lang="en-IN" altLang="en-US" dirty="0"/>
              <a:t>was the first open source alternative to the Netscape Web </a:t>
            </a:r>
            <a:r>
              <a:rPr lang="en-IN" altLang="en-US" dirty="0" smtClean="0"/>
              <a:t>server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1548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</a:p>
          <a:p>
            <a:r>
              <a:rPr lang="en-IN" dirty="0"/>
              <a:t>Understanding </a:t>
            </a:r>
            <a:r>
              <a:rPr lang="en-IN" dirty="0" smtClean="0"/>
              <a:t> Open </a:t>
            </a:r>
            <a:r>
              <a:rPr lang="en-IN" dirty="0"/>
              <a:t>Source \ Free Software \ Freeware \ Public- domain software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1877</TotalTime>
  <Words>562</Words>
  <Application>Microsoft Office PowerPoint</Application>
  <PresentationFormat>Widescreen</PresentationFormat>
  <Paragraphs>48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Light</vt:lpstr>
      <vt:lpstr>Office Theme</vt:lpstr>
      <vt:lpstr>History of Open Source Software</vt:lpstr>
      <vt:lpstr>History of Open Source Software</vt:lpstr>
      <vt:lpstr>History of Open Source Software</vt:lpstr>
      <vt:lpstr>History of Open Source Software</vt:lpstr>
      <vt:lpstr>History of Open Source Software</vt:lpstr>
      <vt:lpstr>History of Open Source Software</vt:lpstr>
      <vt:lpstr>History of Open Source Software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Hewlett-Packard Company</cp:lastModifiedBy>
  <cp:revision>230</cp:revision>
  <dcterms:created xsi:type="dcterms:W3CDTF">2018-10-16T06:13:57Z</dcterms:created>
  <dcterms:modified xsi:type="dcterms:W3CDTF">2021-07-07T10:03:50Z</dcterms:modified>
</cp:coreProperties>
</file>

<file path=docProps/thumbnail.jpeg>
</file>